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sldIdLst>
    <p:sldId id="257" r:id="rId2"/>
    <p:sldId id="258" r:id="rId3"/>
    <p:sldId id="274" r:id="rId4"/>
    <p:sldId id="259" r:id="rId5"/>
    <p:sldId id="270" r:id="rId6"/>
    <p:sldId id="260" r:id="rId7"/>
    <p:sldId id="261" r:id="rId8"/>
    <p:sldId id="262" r:id="rId9"/>
    <p:sldId id="272" r:id="rId10"/>
    <p:sldId id="273" r:id="rId11"/>
    <p:sldId id="263" r:id="rId12"/>
    <p:sldId id="264" r:id="rId13"/>
    <p:sldId id="265" r:id="rId14"/>
    <p:sldId id="267" r:id="rId15"/>
    <p:sldId id="269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05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71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738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15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95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939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241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27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9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63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277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29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68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5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876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396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491B-2601-4EF3-A962-488B1D37E126}" type="datetimeFigureOut">
              <a:rPr lang="ru-RU" smtClean="0"/>
              <a:t>23.11.2022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8B6B37B-0961-46CF-9FEE-D869CFBF04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89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28C1E8B-ACC7-4AE1-BAFD-4DF6DBDF0137}"/>
              </a:ext>
            </a:extLst>
          </p:cNvPr>
          <p:cNvSpPr/>
          <p:nvPr/>
        </p:nvSpPr>
        <p:spPr>
          <a:xfrm>
            <a:off x="2405848" y="298700"/>
            <a:ext cx="78567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«ЕНАКИЕВСКИЙ ТЕХНИКУМ СФЕРЫ УСЛУГ»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FB0B91-DB7E-48BA-9732-51FF3FB92AA4}"/>
              </a:ext>
            </a:extLst>
          </p:cNvPr>
          <p:cNvSpPr txBox="1"/>
          <p:nvPr/>
        </p:nvSpPr>
        <p:spPr>
          <a:xfrm>
            <a:off x="3018405" y="2208749"/>
            <a:ext cx="7128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НАСТАВНИЧЕСТВО</a:t>
            </a:r>
            <a:endParaRPr lang="ru-RU" sz="3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ОБРАЗОВАТЕЛЬНОЙ СРЕДЕ ТЕХНИКУМА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C7CE5F5-782F-4CE0-B524-3F4C1310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66" y="3686077"/>
            <a:ext cx="2831977" cy="26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89377C-017F-430C-A26B-7DD7EC887CF4}"/>
              </a:ext>
            </a:extLst>
          </p:cNvPr>
          <p:cNvSpPr txBox="1"/>
          <p:nvPr/>
        </p:nvSpPr>
        <p:spPr>
          <a:xfrm>
            <a:off x="8353887" y="4949795"/>
            <a:ext cx="35865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Положенцева Н.А.,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ГБПОУ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Енакиевский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техникум сферы услуг»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C845F1-A507-40EC-B94B-B017E4A0FC51}"/>
              </a:ext>
            </a:extLst>
          </p:cNvPr>
          <p:cNvSpPr txBox="1"/>
          <p:nvPr/>
        </p:nvSpPr>
        <p:spPr>
          <a:xfrm>
            <a:off x="5911269" y="6189968"/>
            <a:ext cx="16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Енакиево, 2022</a:t>
            </a:r>
          </a:p>
        </p:txBody>
      </p:sp>
    </p:spTree>
    <p:extLst>
      <p:ext uri="{BB962C8B-B14F-4D97-AF65-F5344CB8AC3E}">
        <p14:creationId xmlns:p14="http://schemas.microsoft.com/office/powerpoint/2010/main" val="413854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2EF2B-1003-4181-B100-DDFD62302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Права и обязанности </a:t>
            </a:r>
            <a:b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молодого специалиста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96509A-72F2-4B9B-8B1B-9857D0A8B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3020" y="1904999"/>
            <a:ext cx="5833769" cy="44864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педагог имеет право: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имеющейся в техникуме нормативными правовыми актами, учебно-методической и иной документацией;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индивидуальном порядке обращаться к наставнику за советом, помощью по вопросам, связанным с трудовой деятельностью;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формы повышения квалификации;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установления личного контакта с наставником выходить с ходатайством к директору техникума о замене наставника;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на рассмотрение администрации техникума предложения по совершенствованию работы, связанной с наставничеством.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sz="6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49376C-CFF6-42D6-8D64-587012147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6" y="1905000"/>
            <a:ext cx="4677793" cy="4486468"/>
          </a:xfrm>
        </p:spPr>
        <p:txBody>
          <a:bodyPr>
            <a:normAutofit fontScale="25000" lnSpcReduction="20000"/>
          </a:bodyPr>
          <a:lstStyle/>
          <a:p>
            <a:r>
              <a:rPr lang="ru-RU" sz="9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педагог обязан: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Знать свои должностные обязанности, основные направления деятельности;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распоряжения и указания, связанные с его трудовой деятельностью;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своей работе современные педагогические технологии;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свою квалификацию под непосредственным руководством наставника по согласованному плану профессионального становления.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542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E3EA05B-C75E-44F8-8FAF-EADB2A32A7F4}"/>
              </a:ext>
            </a:extLst>
          </p:cNvPr>
          <p:cNvSpPr/>
          <p:nvPr/>
        </p:nvSpPr>
        <p:spPr>
          <a:xfrm>
            <a:off x="1342103" y="1692109"/>
            <a:ext cx="51151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Люди учатся на своем опыте и собственных переживаниях, что напрямую связано с мотивацией.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Проблема многих новых сотрудников заключается в том, что они хотят работать, но не обладают достаточными умениями.                          </a:t>
            </a: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Цель наставничества — помочь молодому специалисту «перейти в квадрат» «Могу, хочу», то есть при имеющемся желании предоставить ему и возможности для продуктивной деятельности.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2DB552-DD9F-4BAB-B3B4-A283F03A0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170" y="1430721"/>
            <a:ext cx="5404875" cy="45350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6AF075-0BF2-4EA1-89B8-037739E0067C}"/>
              </a:ext>
            </a:extLst>
          </p:cNvPr>
          <p:cNvSpPr txBox="1"/>
          <p:nvPr/>
        </p:nvSpPr>
        <p:spPr>
          <a:xfrm>
            <a:off x="6457218" y="5965794"/>
            <a:ext cx="573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молодого специалиста к работе (на основе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модели ситуационного руководства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Херси-Бланшара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005D6-2F2F-41D8-8222-FD556F3735E0}"/>
              </a:ext>
            </a:extLst>
          </p:cNvPr>
          <p:cNvSpPr txBox="1"/>
          <p:nvPr/>
        </p:nvSpPr>
        <p:spPr>
          <a:xfrm>
            <a:off x="2359742" y="231280"/>
            <a:ext cx="7934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молодого (вновь прибывшего) специалиста к работе</a:t>
            </a:r>
          </a:p>
        </p:txBody>
      </p:sp>
    </p:spTree>
    <p:extLst>
      <p:ext uri="{BB962C8B-B14F-4D97-AF65-F5344CB8AC3E}">
        <p14:creationId xmlns:p14="http://schemas.microsoft.com/office/powerpoint/2010/main" val="2900894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0D25DD-312C-4346-934D-80A46BC557AE}"/>
              </a:ext>
            </a:extLst>
          </p:cNvPr>
          <p:cNvSpPr txBox="1"/>
          <p:nvPr/>
        </p:nvSpPr>
        <p:spPr>
          <a:xfrm>
            <a:off x="1669003" y="1429304"/>
            <a:ext cx="512241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Приобретая опыт, работник сознательно или бессознательно рефлексирует, делает выводы, а при выполнении нового задания планирует и выполняет уже другие действия. Это, в свою очередь, приводит к получению нового опыта, и цикл возобновляется. Таким образом, обучение — это процесс приобретения и усвоения новых знаний и навыков, проходящий четыре стадии, что необходимо учитывать при организации наставничества.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23AC68-50CE-4366-BA4F-089CA4EC3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528" y="1882068"/>
            <a:ext cx="4962541" cy="39545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4C9CA-E87A-41DC-8702-5BB055A2633F}"/>
              </a:ext>
            </a:extLst>
          </p:cNvPr>
          <p:cNvSpPr txBox="1"/>
          <p:nvPr/>
        </p:nvSpPr>
        <p:spPr>
          <a:xfrm>
            <a:off x="2805344" y="266331"/>
            <a:ext cx="7543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от бессознательной некомпетентности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осознанной компетентности</a:t>
            </a:r>
          </a:p>
        </p:txBody>
      </p:sp>
    </p:spTree>
    <p:extLst>
      <p:ext uri="{BB962C8B-B14F-4D97-AF65-F5344CB8AC3E}">
        <p14:creationId xmlns:p14="http://schemas.microsoft.com/office/powerpoint/2010/main" val="162574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6594" y="647977"/>
            <a:ext cx="64766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2F54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способствует</a:t>
            </a:r>
            <a:r>
              <a:rPr lang="ru-RU" sz="3200" dirty="0">
                <a:solidFill>
                  <a:srgbClr val="2F54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4839" y="1474839"/>
            <a:ext cx="1033861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качества подготовки  и квалификации сотрудников.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профессиональных компетенций педагога передаче ценного педагогического опыта. 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Освоению практических и теоретических основ педагогической деятельности.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способности самостоятельно и качественно выполнять возложенные на педагога трудовые функции.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Получению обратной связи от наставников, стимулирующей активную деятельность.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Своевременному анализу собственных сильных и слабых сторон в безопасной ситуации.</a:t>
            </a:r>
          </a:p>
          <a:p>
            <a:pPr marL="457200" indent="-457200" algn="just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Освоению современных образовательных технологий и внедрению в образовательный процесс.</a:t>
            </a:r>
          </a:p>
        </p:txBody>
      </p:sp>
    </p:spTree>
    <p:extLst>
      <p:ext uri="{BB962C8B-B14F-4D97-AF65-F5344CB8AC3E}">
        <p14:creationId xmlns:p14="http://schemas.microsoft.com/office/powerpoint/2010/main" val="129243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760839" y="722671"/>
            <a:ext cx="597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06920" y="1678397"/>
            <a:ext cx="811619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положительной динамики влияния наставничества на повышение активности и заинтересованности участников в образовательной и профессиональной деятельности;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уровня тревожности в коллективе;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Достижение поставленных целей и задач.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испытывают к друг другу благодарность, планируется (или нет) продолжение отношений;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поняли и увидели ценность ресурса наставничества;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Собраны достижения молодых педагогов и их наставников.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zavdetdom.68edu.ru/stuff/2022/06/online-vc-service-more-investors-into-gam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1575459"/>
            <a:ext cx="3014266" cy="294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265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AC66C68-D80F-47F7-88A6-88F456F3D69F}"/>
              </a:ext>
            </a:extLst>
          </p:cNvPr>
          <p:cNvSpPr/>
          <p:nvPr/>
        </p:nvSpPr>
        <p:spPr>
          <a:xfrm>
            <a:off x="3393232" y="1309406"/>
            <a:ext cx="65811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относись к наставнику как к Богу.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образовании нет места чудесам.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лишь укажет вам дорогу,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вот пройти по ней ты можешь только сам.</a:t>
            </a:r>
            <a:br>
              <a:rPr lang="ru-RU" sz="2400" b="1" dirty="0">
                <a:solidFill>
                  <a:srgbClr val="002060"/>
                </a:solidFill>
              </a:rPr>
            </a:b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Дмитрий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Эйт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DF1824-4984-4977-AED4-5996523E6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947" y="3617730"/>
            <a:ext cx="3620277" cy="277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145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924" y="3136612"/>
            <a:ext cx="6046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95472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1D7B555-2B2C-4CE2-BC1C-FFA87583B7BC}"/>
              </a:ext>
            </a:extLst>
          </p:cNvPr>
          <p:cNvSpPr/>
          <p:nvPr/>
        </p:nvSpPr>
        <p:spPr>
          <a:xfrm>
            <a:off x="4873117" y="1206908"/>
            <a:ext cx="673416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Легко правильно следовать за тем, </a:t>
            </a:r>
          </a:p>
          <a:p>
            <a:pPr algn="r"/>
            <a:r>
              <a:rPr lang="ru-RU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правильно идёт впереди.</a:t>
            </a:r>
          </a:p>
          <a:p>
            <a:pPr algn="r"/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Я.А.Коменский</a:t>
            </a:r>
            <a:endParaRPr lang="ru-RU" sz="2400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A3BA5C2-C68D-423B-B35F-98AA546EB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162" y="2484923"/>
            <a:ext cx="5083966" cy="34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851DC-9D92-489A-B7AC-95C431310553}"/>
              </a:ext>
            </a:extLst>
          </p:cNvPr>
          <p:cNvSpPr txBox="1"/>
          <p:nvPr/>
        </p:nvSpPr>
        <p:spPr>
          <a:xfrm>
            <a:off x="1411028" y="3866610"/>
            <a:ext cx="1002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3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9CD8999-D126-4AD1-9F09-1498540321EC}"/>
              </a:ext>
            </a:extLst>
          </p:cNvPr>
          <p:cNvSpPr/>
          <p:nvPr/>
        </p:nvSpPr>
        <p:spPr>
          <a:xfrm>
            <a:off x="1511560" y="3052714"/>
            <a:ext cx="88360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Целью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является максимально полное раскрытие потенциала личности наставляемого, необходимое для успешной личной и профессиональной самореализации, оказание поддержки и практической помощи молодым (вновь прибывшим) педагогам в самоопределении и профессиональной ориентации, а также оказание помощи педагогическим работникам техникума в их профессиональном становлении, приобретении профессиональных компетенций, необходимых для выполнения должностных 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46B3DB6-73CC-40EF-82B5-940B7FE3CBDA}"/>
              </a:ext>
            </a:extLst>
          </p:cNvPr>
          <p:cNvSpPr/>
          <p:nvPr/>
        </p:nvSpPr>
        <p:spPr>
          <a:xfrm>
            <a:off x="1642188" y="487025"/>
            <a:ext cx="65034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Наставничеств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– это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универсальная технология передачи опыта, знаний, формирования навыков, компетенций,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метакомпетенций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ценностей через неформальное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взаимообогащающее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общение, основанное на доверии и партнерстве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datasitecolo.com/what-we-do/channel-partnerships. ">
            <a:extLst>
              <a:ext uri="{FF2B5EF4-FFF2-40B4-BE49-F238E27FC236}">
                <a16:creationId xmlns:a16="http://schemas.microsoft.com/office/drawing/2014/main" id="{A5CE6970-25D2-4274-9325-6590E416F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137" y="487025"/>
            <a:ext cx="3681048" cy="2308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4107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FB4D4C-D45E-4055-84FE-1658146D9D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90" y="852256"/>
            <a:ext cx="8256233" cy="501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06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728028-523E-453F-BB01-17F4A0CE51C5}"/>
              </a:ext>
            </a:extLst>
          </p:cNvPr>
          <p:cNvSpPr txBox="1"/>
          <p:nvPr/>
        </p:nvSpPr>
        <p:spPr>
          <a:xfrm>
            <a:off x="3327271" y="550506"/>
            <a:ext cx="7266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Кто может быть наставником?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7F9A5F-943A-402C-A67D-343BC5F46244}"/>
              </a:ext>
            </a:extLst>
          </p:cNvPr>
          <p:cNvSpPr txBox="1"/>
          <p:nvPr/>
        </p:nvSpPr>
        <p:spPr>
          <a:xfrm>
            <a:off x="2108720" y="1828800"/>
            <a:ext cx="97038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Наставником может быть педагогический работник техникума, который: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 высоким уровнем профессионализма;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стабильно высокие результаты работы;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повышает свой профессиональный уровень;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Пользуется авторитетом и уважением среди коллег;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Владеет необходимыми профессионально-значимыми качествами;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стаж педагогической деятельности не менее 5 лет.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4C0B009-13E1-4B25-92AE-C20FD385F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7978" y="4926564"/>
            <a:ext cx="2692051" cy="16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306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DC1D58-3AF1-4B20-BAF2-D2C0FAC8D643}"/>
              </a:ext>
            </a:extLst>
          </p:cNvPr>
          <p:cNvSpPr txBox="1"/>
          <p:nvPr/>
        </p:nvSpPr>
        <p:spPr>
          <a:xfrm>
            <a:off x="3088433" y="497151"/>
            <a:ext cx="6913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КАКИМ ДОЛЖЕН БЫТЬ НАСТАВНИ</a:t>
            </a: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258794-D00D-4C05-B256-37088698920F}"/>
              </a:ext>
            </a:extLst>
          </p:cNvPr>
          <p:cNvSpPr txBox="1"/>
          <p:nvPr/>
        </p:nvSpPr>
        <p:spPr>
          <a:xfrm>
            <a:off x="2189825" y="1305017"/>
            <a:ext cx="781234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должен обладать целым рядом качеств: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Уверенность в себе;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Стрессоустойчивость;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Толерантность;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Непредвзятость;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Пунктуальность;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Лидерство;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(знание нормативно-правовой базы ОО, традиций и неформальных правил)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C05890-F01F-4543-89A8-4466D7E0B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10" y="1892508"/>
            <a:ext cx="2521258" cy="307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33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8EA0D3C-2F71-42C3-9B39-D7BCED7A41DB}"/>
              </a:ext>
            </a:extLst>
          </p:cNvPr>
          <p:cNvSpPr/>
          <p:nvPr/>
        </p:nvSpPr>
        <p:spPr>
          <a:xfrm>
            <a:off x="3453413" y="1318022"/>
            <a:ext cx="819730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– это:</a:t>
            </a:r>
          </a:p>
          <a:p>
            <a:endParaRPr lang="ru-RU" b="1" i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Молодой специалист, имеющий малый опыт работы — от 0 до 3 лет,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испытывающий трудности в организации учебного процесса, во взаимодействии с обучающимися, другими педагогами, администрацией или родителями.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Специалист, находящийся в процессе адаптации на новом месте работы, которому необходимо получить представление о традициях, особенностях, регламенте и принципах образовательной организации.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Педагог, находящийся в состоянии эмоционального выгорания, хронической усталости.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024347-2D9B-43B5-B9C8-523B6495183D}"/>
              </a:ext>
            </a:extLst>
          </p:cNvPr>
          <p:cNvSpPr txBox="1"/>
          <p:nvPr/>
        </p:nvSpPr>
        <p:spPr>
          <a:xfrm>
            <a:off x="2967134" y="559293"/>
            <a:ext cx="7156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КЕМ ЯВЛЯЕТСЯ НАСТАВЛЯЕМЫЙ?</a:t>
            </a:r>
          </a:p>
        </p:txBody>
      </p:sp>
      <p:pic>
        <p:nvPicPr>
          <p:cNvPr id="3074" name="Picture 2" descr="https://avatars.mds.yandex.net/i?id=585d376a1a3facd106659754d06b64bd-527376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64" y="1502984"/>
            <a:ext cx="3170949" cy="240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32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748" y="473897"/>
            <a:ext cx="7100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Организация наставничества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35277" y="2286000"/>
            <a:ext cx="8474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ОУ о наставничестве;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закреплении наставников за молодыми педагогами.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35277" y="1508818"/>
            <a:ext cx="7278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Локальные акты образовательной организации: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27150" y="3198167"/>
            <a:ext cx="91292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Информационно-методическое сопровождение: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26849" y="3827756"/>
            <a:ext cx="96454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Диагностический инструментарий (анкеты);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план работы наставника с молодым педагогом (приложение 1 к Положению о наставничестве);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Заседания Школы молодого педагога;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о результатах работы наставника по итогам адаптации к педагогической деятельности молодого педагога (приложение 2 к Положению о наставничестве);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Подведение итогов работы наставников на педагогическом совете. </a:t>
            </a:r>
          </a:p>
        </p:txBody>
      </p:sp>
    </p:spTree>
    <p:extLst>
      <p:ext uri="{BB962C8B-B14F-4D97-AF65-F5344CB8AC3E}">
        <p14:creationId xmlns:p14="http://schemas.microsoft.com/office/powerpoint/2010/main" val="190984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44752-5FC8-4BED-B752-611155FB7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694" y="369079"/>
            <a:ext cx="8482513" cy="70987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Права и обязанности наставника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E52C0-460C-4E83-98D6-61407A46D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08717" y="1078954"/>
            <a:ext cx="4674638" cy="57626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Наставник имеет право: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F458B1-6278-4F8D-AD2C-EB926C438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045" y="1655216"/>
            <a:ext cx="5794310" cy="335406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обсуждении вопросов, связанных с наставничеством;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Знакомиться в установленном порядке с материалами личного дела наставляемого и иными документами;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Требовать рабочие отчёты у молодого специалиста, как в устной, так и в письменной форме;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Вносить предложения и рекомендации по совершенствованию профессиональной деятельности молодого педагога;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Обращаться с мотивированным заявлением на имя директора о сложении с него обязанностей наставника.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360740-A4C3-4153-B500-2331C4F91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268206" y="1078954"/>
            <a:ext cx="3999001" cy="57626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Наставник обязан: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AE3945-3212-4463-8400-6F5405EC27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15119" y="1751970"/>
            <a:ext cx="5028065" cy="3354060"/>
          </a:xfrm>
        </p:spPr>
        <p:txBody>
          <a:bodyPr>
            <a:normAutofit fontScale="70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Изучать деловые и нравственные качества молодого специалиста;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индивидуальный план работы с молодым специалистом;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помощь молодому педагогу в разработке и реализации плана профессионального становления;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наставляемому индивидуальную помощь в овладении педагогической профессией;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Личным примером развивать положительные качества молодого педагога. 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0DD95E-13EA-4BC5-B729-F4F3D5C74911}"/>
              </a:ext>
            </a:extLst>
          </p:cNvPr>
          <p:cNvSpPr txBox="1"/>
          <p:nvPr/>
        </p:nvSpPr>
        <p:spPr>
          <a:xfrm>
            <a:off x="2108717" y="5682292"/>
            <a:ext cx="934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</a:rPr>
              <a:t>Важно!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несёт ответственность за своевременную и качественную подготовку наставляемого к самостоятельной работе.</a:t>
            </a:r>
          </a:p>
        </p:txBody>
      </p:sp>
    </p:spTree>
    <p:extLst>
      <p:ext uri="{BB962C8B-B14F-4D97-AF65-F5344CB8AC3E}">
        <p14:creationId xmlns:p14="http://schemas.microsoft.com/office/powerpoint/2010/main" val="90889319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800</TotalTime>
  <Words>927</Words>
  <Application>Microsoft Office PowerPoint</Application>
  <PresentationFormat>Широкоэкранный</PresentationFormat>
  <Paragraphs>107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Century Gothic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Права и обязанности наставника</vt:lpstr>
      <vt:lpstr>Права и обязанности  молодого специалиста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39</cp:revision>
  <dcterms:created xsi:type="dcterms:W3CDTF">2022-11-18T10:54:29Z</dcterms:created>
  <dcterms:modified xsi:type="dcterms:W3CDTF">2022-11-23T12:48:43Z</dcterms:modified>
</cp:coreProperties>
</file>